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  <a:srgbClr val="F7C175"/>
    <a:srgbClr val="E46868"/>
    <a:srgbClr val="929292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97B7E8-EB4F-4E9E-A92C-8F25A7DD7AB4}" v="97" dt="2025-08-21T17:27:53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10" d="100"/>
          <a:sy n="110" d="100"/>
        </p:scale>
        <p:origin x="29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C797B7E8-EB4F-4E9E-A92C-8F25A7DD7AB4}"/>
    <pc:docChg chg="modSld">
      <pc:chgData name="Utilisateur" userId="iG5ubVOvUT25vt1OoI3+bnwQi7HKh9+yPL5JjsN27v8=" providerId="None" clId="Web-{C797B7E8-EB4F-4E9E-A92C-8F25A7DD7AB4}" dt="2025-08-21T17:27:53.347" v="50" actId="1076"/>
      <pc:docMkLst>
        <pc:docMk/>
      </pc:docMkLst>
      <pc:sldChg chg="modSp">
        <pc:chgData name="Utilisateur" userId="iG5ubVOvUT25vt1OoI3+bnwQi7HKh9+yPL5JjsN27v8=" providerId="None" clId="Web-{C797B7E8-EB4F-4E9E-A92C-8F25A7DD7AB4}" dt="2025-08-21T17:27:53.347" v="50" actId="1076"/>
        <pc:sldMkLst>
          <pc:docMk/>
          <pc:sldMk cId="2076937392" sldId="256"/>
        </pc:sldMkLst>
        <pc:spChg chg="mod">
          <ac:chgData name="Utilisateur" userId="iG5ubVOvUT25vt1OoI3+bnwQi7HKh9+yPL5JjsN27v8=" providerId="None" clId="Web-{C797B7E8-EB4F-4E9E-A92C-8F25A7DD7AB4}" dt="2025-08-21T17:26:00.869" v="13" actId="20577"/>
          <ac:spMkLst>
            <pc:docMk/>
            <pc:sldMk cId="2076937392" sldId="256"/>
            <ac:spMk id="2" creationId="{F5496C3C-6E28-68B8-9E3C-5B27A44AEF25}"/>
          </ac:spMkLst>
        </pc:spChg>
        <pc:spChg chg="mod">
          <ac:chgData name="Utilisateur" userId="iG5ubVOvUT25vt1OoI3+bnwQi7HKh9+yPL5JjsN27v8=" providerId="None" clId="Web-{C797B7E8-EB4F-4E9E-A92C-8F25A7DD7AB4}" dt="2025-08-21T17:26:14.589" v="15" actId="20577"/>
          <ac:spMkLst>
            <pc:docMk/>
            <pc:sldMk cId="2076937392" sldId="256"/>
            <ac:spMk id="8" creationId="{CF43E8B9-1F73-0D9B-C47E-77F15E2A90C9}"/>
          </ac:spMkLst>
        </pc:spChg>
        <pc:spChg chg="mod">
          <ac:chgData name="Utilisateur" userId="iG5ubVOvUT25vt1OoI3+bnwQi7HKh9+yPL5JjsN27v8=" providerId="None" clId="Web-{C797B7E8-EB4F-4E9E-A92C-8F25A7DD7AB4}" dt="2025-08-21T17:27:30.736" v="47" actId="1076"/>
          <ac:spMkLst>
            <pc:docMk/>
            <pc:sldMk cId="2076937392" sldId="256"/>
            <ac:spMk id="10" creationId="{86FBC904-6644-5213-51B2-8E8F464EB055}"/>
          </ac:spMkLst>
        </pc:spChg>
        <pc:spChg chg="mod">
          <ac:chgData name="Utilisateur" userId="iG5ubVOvUT25vt1OoI3+bnwQi7HKh9+yPL5JjsN27v8=" providerId="None" clId="Web-{C797B7E8-EB4F-4E9E-A92C-8F25A7DD7AB4}" dt="2025-08-21T17:27:27.407" v="46" actId="1076"/>
          <ac:spMkLst>
            <pc:docMk/>
            <pc:sldMk cId="2076937392" sldId="256"/>
            <ac:spMk id="11" creationId="{A7852390-7A1B-AFD4-A6E9-85DA4147FC5C}"/>
          </ac:spMkLst>
        </pc:spChg>
        <pc:spChg chg="mod">
          <ac:chgData name="Utilisateur" userId="iG5ubVOvUT25vt1OoI3+bnwQi7HKh9+yPL5JjsN27v8=" providerId="None" clId="Web-{C797B7E8-EB4F-4E9E-A92C-8F25A7DD7AB4}" dt="2025-08-21T17:27:53.347" v="50" actId="1076"/>
          <ac:spMkLst>
            <pc:docMk/>
            <pc:sldMk cId="2076937392" sldId="256"/>
            <ac:spMk id="17" creationId="{A399F8DF-BD8D-9C51-8438-9A60301AB5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BBDABA-B130-B544-943D-049DEF184C6F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A17C0-8BA0-0448-92C3-9CDA75B265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030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A17C0-8BA0-0448-92C3-9CDA75B2659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862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405222" y="467938"/>
            <a:ext cx="455721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La fin du régime d’apartheid en Afrique du Sud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F5496C3C-6E28-68B8-9E3C-5B27A44AEF25}"/>
              </a:ext>
            </a:extLst>
          </p:cNvPr>
          <p:cNvSpPr/>
          <p:nvPr/>
        </p:nvSpPr>
        <p:spPr>
          <a:xfrm>
            <a:off x="433625" y="1692171"/>
            <a:ext cx="3346212" cy="889806"/>
          </a:xfrm>
          <a:prstGeom prst="roundRect">
            <a:avLst>
              <a:gd name="adj" fmla="val 14399"/>
            </a:avLst>
          </a:prstGeom>
          <a:solidFill>
            <a:srgbClr val="59B998">
              <a:alpha val="0"/>
            </a:srgbClr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Régime discriminatoire avec interdiction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du droit de vote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mariages mixtes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 certains lieux publics.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07455244-FE5B-7E0E-CC1F-68D982508B25}"/>
              </a:ext>
            </a:extLst>
          </p:cNvPr>
          <p:cNvSpPr/>
          <p:nvPr/>
        </p:nvSpPr>
        <p:spPr>
          <a:xfrm>
            <a:off x="4050151" y="1700087"/>
            <a:ext cx="3011797" cy="873973"/>
          </a:xfrm>
          <a:prstGeom prst="roundRect">
            <a:avLst>
              <a:gd name="adj" fmla="val 12083"/>
            </a:avLst>
          </a:prstGeom>
          <a:solidFill>
            <a:srgbClr val="59B998">
              <a:alpha val="0"/>
            </a:srgbClr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Répression violente des opposants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Mandela emprisonné en 1964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révoltés des townships sévèrement punis.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CF43E8B9-1F73-0D9B-C47E-77F15E2A90C9}"/>
              </a:ext>
            </a:extLst>
          </p:cNvPr>
          <p:cNvSpPr/>
          <p:nvPr/>
        </p:nvSpPr>
        <p:spPr>
          <a:xfrm>
            <a:off x="433625" y="3649361"/>
            <a:ext cx="2281523" cy="1492024"/>
          </a:xfrm>
          <a:prstGeom prst="roundRect">
            <a:avLst>
              <a:gd name="adj" fmla="val 9070"/>
            </a:avLst>
          </a:prstGeom>
          <a:solidFill>
            <a:srgbClr val="F7C175">
              <a:alpha val="0"/>
            </a:srgbClr>
          </a:solidFill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La transformation </a:t>
            </a:r>
            <a:b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du contexte international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fin de la Guerre froide </a:t>
            </a:r>
            <a:b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et modification du jeu d’alliances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/>
                <a:ea typeface="Open Sans"/>
                <a:cs typeface="Open Sans"/>
              </a:rPr>
              <a:t>sanctions internationales et embargo de l'ONU.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86FBC904-6644-5213-51B2-8E8F464EB055}"/>
              </a:ext>
            </a:extLst>
          </p:cNvPr>
          <p:cNvSpPr/>
          <p:nvPr/>
        </p:nvSpPr>
        <p:spPr>
          <a:xfrm>
            <a:off x="2919290" y="3671757"/>
            <a:ext cx="1951766" cy="913556"/>
          </a:xfrm>
          <a:prstGeom prst="roundRect">
            <a:avLst>
              <a:gd name="adj" fmla="val 17935"/>
            </a:avLst>
          </a:prstGeom>
          <a:solidFill>
            <a:srgbClr val="F7C175">
              <a:alpha val="0"/>
            </a:srgbClr>
          </a:solidFill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/>
                <a:ea typeface="Open Sans"/>
                <a:cs typeface="Open Sans"/>
              </a:rPr>
              <a:t>L’élection de Frederik de Clerk ;</a:t>
            </a: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171450" indent="-171450">
              <a:buFont typeface="Arial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/>
                <a:ea typeface="Open Sans"/>
                <a:cs typeface="Open Sans"/>
              </a:rPr>
              <a:t>La libération de Mandela.</a:t>
            </a: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A7852390-7A1B-AFD4-A6E9-85DA4147FC5C}"/>
              </a:ext>
            </a:extLst>
          </p:cNvPr>
          <p:cNvSpPr/>
          <p:nvPr/>
        </p:nvSpPr>
        <p:spPr>
          <a:xfrm>
            <a:off x="5075199" y="3693334"/>
            <a:ext cx="1986749" cy="1245332"/>
          </a:xfrm>
          <a:prstGeom prst="roundRect">
            <a:avLst>
              <a:gd name="adj" fmla="val 9070"/>
            </a:avLst>
          </a:prstGeom>
          <a:solidFill>
            <a:srgbClr val="F7C175">
              <a:alpha val="0"/>
            </a:srgbClr>
          </a:solidFill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La mise en place </a:t>
            </a:r>
            <a:b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des réformes :</a:t>
            </a:r>
          </a:p>
          <a:p>
            <a:pPr marL="171450" indent="-171450">
              <a:buFont typeface="Arial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/>
                <a:ea typeface="Open Sans"/>
                <a:cs typeface="Open Sans"/>
              </a:rPr>
              <a:t>abolition de l’apartheid ;</a:t>
            </a:r>
          </a:p>
          <a:p>
            <a:pPr marL="171450" indent="-171450">
              <a:buFont typeface="Arial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/>
                <a:ea typeface="Open Sans"/>
                <a:cs typeface="Open Sans"/>
              </a:rPr>
              <a:t>suppression des lois raciales en 1991.</a:t>
            </a: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2259C8CE-0B06-FA48-F1CF-597A4FB59733}"/>
              </a:ext>
            </a:extLst>
          </p:cNvPr>
          <p:cNvSpPr/>
          <p:nvPr/>
        </p:nvSpPr>
        <p:spPr>
          <a:xfrm>
            <a:off x="433626" y="6214670"/>
            <a:ext cx="1643652" cy="1268308"/>
          </a:xfrm>
          <a:prstGeom prst="roundRect">
            <a:avLst>
              <a:gd name="adj" fmla="val 10960"/>
            </a:avLst>
          </a:prstGeom>
          <a:solidFill>
            <a:srgbClr val="E46868">
              <a:alpha val="0"/>
            </a:srgbClr>
          </a:solidFill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Premières élections </a:t>
            </a:r>
            <a:b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et victoire de l’ANC </a:t>
            </a:r>
            <a:b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(Congrès national africain) : Mandela au pouvoir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A399F8DF-BD8D-9C51-8438-9A60301AB5B2}"/>
              </a:ext>
            </a:extLst>
          </p:cNvPr>
          <p:cNvSpPr/>
          <p:nvPr/>
        </p:nvSpPr>
        <p:spPr>
          <a:xfrm>
            <a:off x="2325450" y="6308717"/>
            <a:ext cx="1724701" cy="1233844"/>
          </a:xfrm>
          <a:prstGeom prst="roundRect">
            <a:avLst>
              <a:gd name="adj" fmla="val 6672"/>
            </a:avLst>
          </a:prstGeom>
          <a:solidFill>
            <a:srgbClr val="E46868">
              <a:alpha val="0"/>
            </a:srgbClr>
          </a:solidFill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/>
                <a:ea typeface="Open Sans"/>
                <a:cs typeface="Open Sans"/>
              </a:rPr>
              <a:t>Commission Vérité et réconciliation dirigée par l’archevêque Desmond Tutu pour réconcilier le pays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ECBA62EB-FB93-EC70-BF76-0E9E14ED4F63}"/>
              </a:ext>
            </a:extLst>
          </p:cNvPr>
          <p:cNvSpPr/>
          <p:nvPr/>
        </p:nvSpPr>
        <p:spPr>
          <a:xfrm>
            <a:off x="4298324" y="6135644"/>
            <a:ext cx="2763618" cy="2172474"/>
          </a:xfrm>
          <a:prstGeom prst="roundRect">
            <a:avLst>
              <a:gd name="adj" fmla="val 6117"/>
            </a:avLst>
          </a:prstGeom>
          <a:solidFill>
            <a:srgbClr val="E46868">
              <a:alpha val="0"/>
            </a:srgbClr>
          </a:solidFill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Une démocratisation inachevée 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Forte croissance économique </a:t>
            </a:r>
            <a:b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de l’Afrique du Sud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réintégration au sein de la communauté internationale (Coupe du monde de football 2010) 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" pitchFamily="2" charset="0"/>
              </a:rPr>
              <a:t>violence endémique et pays très inégalitaire : tensions ethnoraciales encore très présentes.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914965E8-7623-21E0-7C41-E65F689C50B5}"/>
              </a:ext>
            </a:extLst>
          </p:cNvPr>
          <p:cNvSpPr/>
          <p:nvPr/>
        </p:nvSpPr>
        <p:spPr>
          <a:xfrm>
            <a:off x="433625" y="1145061"/>
            <a:ext cx="6628317" cy="411892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L’apartheid en Afrique du Sud : un régime à la constitution raciste depuis 1948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48062508-17BA-6B5F-86FC-489588EBDB7E}"/>
              </a:ext>
            </a:extLst>
          </p:cNvPr>
          <p:cNvSpPr/>
          <p:nvPr/>
        </p:nvSpPr>
        <p:spPr>
          <a:xfrm>
            <a:off x="433625" y="3080953"/>
            <a:ext cx="6628317" cy="411892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La révolution en Afrique du Sud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FC8646D0-8FC1-82A1-2BFA-7722CDE22D5E}"/>
              </a:ext>
            </a:extLst>
          </p:cNvPr>
          <p:cNvSpPr/>
          <p:nvPr/>
        </p:nvSpPr>
        <p:spPr>
          <a:xfrm>
            <a:off x="433625" y="5642920"/>
            <a:ext cx="6628317" cy="411892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Une Afrique du Sud démocratique : la nation arc-en-ciel ?</a:t>
            </a: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203</Words>
  <Application>Microsoft Macintosh PowerPoint</Application>
  <PresentationFormat>Personnalisé</PresentationFormat>
  <Paragraphs>26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45</cp:revision>
  <dcterms:created xsi:type="dcterms:W3CDTF">2024-05-15T14:38:44Z</dcterms:created>
  <dcterms:modified xsi:type="dcterms:W3CDTF">2025-08-26T18:18:10Z</dcterms:modified>
</cp:coreProperties>
</file>